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2" r:id="rId2"/>
    <p:sldId id="294" r:id="rId3"/>
    <p:sldId id="295" r:id="rId4"/>
    <p:sldId id="256" r:id="rId5"/>
    <p:sldId id="257" r:id="rId6"/>
    <p:sldId id="783" r:id="rId7"/>
    <p:sldId id="784" r:id="rId8"/>
    <p:sldId id="293" r:id="rId9"/>
    <p:sldId id="73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6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0360" autoAdjust="0"/>
  </p:normalViewPr>
  <p:slideViewPr>
    <p:cSldViewPr snapToGrid="0">
      <p:cViewPr varScale="1">
        <p:scale>
          <a:sx n="95" d="100"/>
          <a:sy n="95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58748-23DD-4CF2-9DE5-C5173701F47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B2BF-A1BF-49C4-9219-62169B9313B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Advanced Data Analytics e </a:t>
            </a:r>
            <a:r>
              <a:rPr lang="it-IT" b="1" dirty="0" err="1"/>
              <a:t>Agentic</a:t>
            </a:r>
            <a:r>
              <a:rPr lang="it-IT" b="1" dirty="0"/>
              <a:t> AI Systems:</a:t>
            </a:r>
            <a:r>
              <a:rPr lang="it-IT" dirty="0"/>
              <a:t> </a:t>
            </a:r>
          </a:p>
          <a:p>
            <a:r>
              <a:rPr lang="it-IT" dirty="0"/>
              <a:t>Analisi predittiva e prescrittiva: due progetti MISE (Fater e Biesse); progetto Regionale </a:t>
            </a:r>
            <a:r>
              <a:rPr lang="it-IT" dirty="0" err="1"/>
              <a:t>FermoTech</a:t>
            </a:r>
            <a:r>
              <a:rPr lang="it-IT" dirty="0"/>
              <a:t>; collaborazioni conto terzi (SISAL e BCC)</a:t>
            </a:r>
          </a:p>
          <a:p>
            <a:pPr marL="0" indent="0">
              <a:buFontTx/>
              <a:buNone/>
            </a:pPr>
            <a:r>
              <a:rPr lang="it-IT" dirty="0" err="1"/>
              <a:t>Explainable</a:t>
            </a:r>
            <a:r>
              <a:rPr lang="it-IT" dirty="0"/>
              <a:t> AI model: finora le attività sono state più sul piano della ricerca (pubblicazioni su Applied Soft Computing e Neural Computing and Applications)</a:t>
            </a:r>
          </a:p>
          <a:p>
            <a:pPr marL="0" indent="0">
              <a:buFontTx/>
              <a:buNone/>
            </a:pPr>
            <a:r>
              <a:rPr lang="it-IT" dirty="0" err="1"/>
              <a:t>Agentic</a:t>
            </a:r>
            <a:r>
              <a:rPr lang="it-IT" dirty="0"/>
              <a:t> AI System: progetto Regione Emilia Romagna in collaborazione con </a:t>
            </a:r>
            <a:r>
              <a:rPr lang="it-IT" dirty="0" err="1"/>
              <a:t>Dinova</a:t>
            </a:r>
            <a:r>
              <a:rPr lang="it-IT" dirty="0"/>
              <a:t> e </a:t>
            </a:r>
            <a:r>
              <a:rPr lang="it-IT" dirty="0" err="1"/>
              <a:t>Birex</a:t>
            </a:r>
            <a:r>
              <a:rPr lang="it-IT" dirty="0"/>
              <a:t> per sistema di </a:t>
            </a:r>
            <a:r>
              <a:rPr lang="it-IT" dirty="0" err="1"/>
              <a:t>agentic</a:t>
            </a:r>
            <a:r>
              <a:rPr lang="it-IT" dirty="0"/>
              <a:t> AI in un contesto di industria manifatturiera</a:t>
            </a:r>
          </a:p>
          <a:p>
            <a:pPr marL="0" indent="0">
              <a:buFontTx/>
              <a:buNone/>
            </a:pPr>
            <a:r>
              <a:rPr lang="it-IT" dirty="0" err="1"/>
              <a:t>Conversational</a:t>
            </a:r>
            <a:r>
              <a:rPr lang="it-IT" dirty="0"/>
              <a:t> AI: convenzione conto terzi con un’azienda marchigiana per la realizzazione di un chatbot a supporto dei tecnici nelle attività di manutenzione. </a:t>
            </a:r>
          </a:p>
          <a:p>
            <a:endParaRPr lang="it-IT" dirty="0"/>
          </a:p>
          <a:p>
            <a:r>
              <a:rPr lang="it-IT" b="1" dirty="0"/>
              <a:t>Educational AI:</a:t>
            </a:r>
            <a:r>
              <a:rPr lang="it-IT" dirty="0"/>
              <a:t> </a:t>
            </a:r>
          </a:p>
          <a:p>
            <a:pPr marL="171450" indent="-171450">
              <a:buFontTx/>
              <a:buChar char="-"/>
            </a:pPr>
            <a:r>
              <a:rPr lang="it-IT" dirty="0"/>
              <a:t>progetto regionale Meraviglia (coinvolte tutte le 4 università marchigiane) che si occupa dell’insegnamento della AI nelle scuole superiori con modalità inclusive</a:t>
            </a:r>
          </a:p>
          <a:p>
            <a:pPr marL="171450" indent="-171450">
              <a:buFontTx/>
              <a:buChar char="-"/>
            </a:pPr>
            <a:r>
              <a:rPr lang="it-IT" dirty="0"/>
              <a:t>il CINECA ha finanziato una borsa di dottorato in merito al </a:t>
            </a:r>
            <a:r>
              <a:rPr lang="it-IT" dirty="0" err="1"/>
              <a:t>Personalized</a:t>
            </a:r>
            <a:r>
              <a:rPr lang="it-IT" dirty="0"/>
              <a:t> Learning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B2BF-A1BF-49C4-9219-62169B931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ESG </a:t>
            </a:r>
            <a:r>
              <a:rPr lang="it-IT" b="1" dirty="0" err="1"/>
              <a:t>sustainability</a:t>
            </a:r>
            <a:r>
              <a:rPr lang="it-IT" b="1" dirty="0"/>
              <a:t>: </a:t>
            </a:r>
          </a:p>
          <a:p>
            <a:pPr marL="171450" indent="-171450">
              <a:buFontTx/>
              <a:buChar char="-"/>
            </a:pPr>
            <a:r>
              <a:rPr lang="it-IT" dirty="0"/>
              <a:t>progetto regionale VISTA, con obiettivo framework per la valutazione della sostenibilità delle trasformazioni delle politiche pubbliche</a:t>
            </a:r>
          </a:p>
          <a:p>
            <a:pPr marL="171450" indent="-171450">
              <a:buFontTx/>
              <a:buChar char="-"/>
            </a:pPr>
            <a:r>
              <a:rPr lang="it-IT" dirty="0"/>
              <a:t>progetto </a:t>
            </a:r>
            <a:r>
              <a:rPr lang="it-IT" dirty="0" err="1"/>
              <a:t>EcoFootwear</a:t>
            </a:r>
            <a:r>
              <a:rPr lang="it-IT" dirty="0"/>
              <a:t> - PNRR Partenariato Esteso «Made in Italy circolare e sostenibile» con obiettivo framework per il life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 nel contesto calzaturiero</a:t>
            </a:r>
          </a:p>
          <a:p>
            <a:r>
              <a:rPr lang="it-IT" b="1" dirty="0"/>
              <a:t>Industry 5.0:</a:t>
            </a:r>
            <a:r>
              <a:rPr lang="it-IT" dirty="0"/>
              <a:t> </a:t>
            </a:r>
          </a:p>
          <a:p>
            <a:pPr marL="171450" indent="-171450">
              <a:buFontTx/>
              <a:buChar char="-"/>
            </a:pPr>
            <a:r>
              <a:rPr lang="it-IT" dirty="0"/>
              <a:t>progetto Europeo Mercury «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sEcuRe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deCentralized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marL="171450" indent="-171450">
              <a:buFontTx/>
              <a:buChar char="-"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progetto MISE «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iCold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 - A new data driven automated process”,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collaborazione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Rivacold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progetto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Collaborative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Industry 5.0» - PNRR Partenariato Esteso in Intelligenza Artificiale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B2BF-A1BF-49C4-9219-62169B9313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Con riferimento alle aree di ricerca del laboratorio, il gruppo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KDMG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lavora nell’ambito di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Knowledge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Graph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ontologie e tecnologie semantiche, e della rappresentazione della conoscenza e ragionamento. </a:t>
            </a:r>
            <a:br>
              <a:rPr sz="2000" dirty="0"/>
            </a:b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In particolare, ha sviluppato ontologie e grafi di conoscenza per la rappresentazione di dati aggregati e derivati tipici del mondo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business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analytics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e per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Industrial Internet of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Things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applicando queste metodologie per risolvere problemi come la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data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discovery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and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integration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in grandi ecosistemi di dati (ad esempio Data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Lakes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). I domini applicativi per cui sono state sviluppate soluzioni e applicazioni sono principalmente quello della sostenibilità e dell’industria 5.0 dove ha anche partecipato a progetti competitivi nell’ambito PRIN e PNNR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05BFC8-8C14-4147-B35B-4462149AC5F0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Il gruppo è molto attivo nell’ambito del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Mining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in particolare nella modellazione e nell’analisi di high-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variable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processes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, anche per mezzo di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Deep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Graph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it-IT" sz="2000" b="1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Neural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Networks 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per la predizione dello stato futuro di un processo. Le metodologie sviluppate sono state applicate in diversi ambiti tra cui l’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Education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Mining, in cui il gruppo ha ricevuto diversi riconoscimenti in conferenze di prestigio. </a:t>
            </a:r>
          </a:p>
          <a:p>
            <a:pPr indent="0">
              <a:lnSpc>
                <a:spcPct val="100000"/>
              </a:lnSpc>
              <a:buNone/>
            </a:pP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Nell’ambito del </a:t>
            </a:r>
            <a:r>
              <a:rPr lang="it-IT" sz="2000" b="0" u="none" strike="noStrike" dirty="0" err="1">
                <a:solidFill>
                  <a:srgbClr val="000000"/>
                </a:solidFill>
                <a:effectLst/>
                <a:uFillTx/>
                <a:latin typeface="Arial"/>
              </a:rPr>
              <a:t>Process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Mining il gruppo ha collaborazioni stabili con la </a:t>
            </a:r>
            <a:r>
              <a:rPr lang="it-IT" sz="2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Eindhoven University of Technology e la RWTH Aachen University</a:t>
            </a:r>
            <a:r>
              <a: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65D724-4797-4528-860B-E29BD7905E11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B2BF-A1BF-49C4-9219-62169B931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B2BF-A1BF-49C4-9219-62169B9313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2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3FA7A-7E88-43B9-9EEC-92534BD4D6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876013"/>
            <a:ext cx="10972800" cy="942396"/>
          </a:xfrm>
          <a:prstGeom prst="rect">
            <a:avLst/>
          </a:prstGeom>
        </p:spPr>
        <p:txBody>
          <a:bodyPr anchor="t" anchorCtr="1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September 15, 2019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67133A-97C6-41E4-949E-A8EEE526BC7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19967" y="6597650"/>
            <a:ext cx="5952067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NATO UNCLASSIFIED Releasable to AUS, FIN, SWE and Singapore</a:t>
            </a:r>
          </a:p>
        </p:txBody>
      </p:sp>
    </p:spTree>
    <p:extLst>
      <p:ext uri="{BB962C8B-B14F-4D97-AF65-F5344CB8AC3E}">
        <p14:creationId xmlns:p14="http://schemas.microsoft.com/office/powerpoint/2010/main" val="411909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57840" cy="63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28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Rettangolo 6"/>
          <p:cNvSpPr/>
          <p:nvPr/>
        </p:nvSpPr>
        <p:spPr>
          <a:xfrm>
            <a:off x="0" y="0"/>
            <a:ext cx="183600" cy="6857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" name="Rettangolo 7"/>
          <p:cNvSpPr/>
          <p:nvPr/>
        </p:nvSpPr>
        <p:spPr>
          <a:xfrm>
            <a:off x="0" y="-18720"/>
            <a:ext cx="183600" cy="932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" name="CasellaDiTesto 9"/>
          <p:cNvSpPr/>
          <p:nvPr/>
        </p:nvSpPr>
        <p:spPr>
          <a:xfrm>
            <a:off x="264600" y="6492960"/>
            <a:ext cx="795816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INCONTRO NODI LAB CINI AI&amp;IS IN AMBITO H-AMU, PERUGIA 2 MARZO 2026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5013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58223" cy="63553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8403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 userDrawn="1"/>
        </p:nvSpPr>
        <p:spPr>
          <a:xfrm>
            <a:off x="0" y="-18751"/>
            <a:ext cx="184030" cy="933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D6D4A8-6E56-FB93-DCC6-D90BB281B94F}"/>
              </a:ext>
            </a:extLst>
          </p:cNvPr>
          <p:cNvSpPr txBox="1"/>
          <p:nvPr userDrawn="1"/>
        </p:nvSpPr>
        <p:spPr>
          <a:xfrm>
            <a:off x="264426" y="6492875"/>
            <a:ext cx="795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INCONTRO NODI LAB CINI AI&amp;IS IN AMBITO H-AMU, PERUGIA 2 MARZO 2026</a:t>
            </a:r>
          </a:p>
        </p:txBody>
      </p:sp>
    </p:spTree>
    <p:extLst>
      <p:ext uri="{BB962C8B-B14F-4D97-AF65-F5344CB8AC3E}">
        <p14:creationId xmlns:p14="http://schemas.microsoft.com/office/powerpoint/2010/main" val="766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4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/>
          <a:srcRect b="12245"/>
          <a:stretch/>
        </p:blipFill>
        <p:spPr>
          <a:xfrm>
            <a:off x="91440" y="224110"/>
            <a:ext cx="1423354" cy="65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7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9932"/>
            <a:ext cx="10515600" cy="506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6890-D7B1-46A2-9A8B-020C198BB75D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0070-B7B9-45AC-A004-01ABB8D24B5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png"/><Relationship Id="rId4" Type="http://schemas.openxmlformats.org/officeDocument/2006/relationships/hyperlink" Target="http://vrai.dii.univpm.it/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png"/><Relationship Id="rId4" Type="http://schemas.openxmlformats.org/officeDocument/2006/relationships/hyperlink" Target="http://vrai.dii.univpm.i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hyperlink" Target="http://vrai.dii.univpm.it/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07;p25">
            <a:extLst>
              <a:ext uri="{FF2B5EF4-FFF2-40B4-BE49-F238E27FC236}">
                <a16:creationId xmlns:a16="http://schemas.microsoft.com/office/drawing/2014/main" id="{77AEEFAC-15AD-6D43-815A-99848233374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2768" y="-310379"/>
            <a:ext cx="2041343" cy="16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7178D3-540B-E4E1-FCA9-02E61B42E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261186"/>
            <a:ext cx="1858778" cy="634098"/>
          </a:xfrm>
          <a:prstGeom prst="rect">
            <a:avLst/>
          </a:prstGeom>
        </p:spPr>
      </p:pic>
      <p:pic>
        <p:nvPicPr>
          <p:cNvPr id="9" name="Immagine 8" descr="Immagine che contiene schermata, Caratter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5EEC51BB-08EC-042B-E0E1-E93AA1C03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377002"/>
            <a:ext cx="2411826" cy="49054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D976EB-321A-23B4-3008-D7E29C5F52D7}"/>
              </a:ext>
            </a:extLst>
          </p:cNvPr>
          <p:cNvSpPr txBox="1"/>
          <p:nvPr/>
        </p:nvSpPr>
        <p:spPr>
          <a:xfrm>
            <a:off x="1703204" y="2503266"/>
            <a:ext cx="9013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Università degli Studi di Perugia - Palazzo Murena, Aula Dessau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Perugia 2 marzo 2026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C9AC48-1645-5E07-4385-FFC835CF14C8}"/>
              </a:ext>
            </a:extLst>
          </p:cNvPr>
          <p:cNvSpPr txBox="1"/>
          <p:nvPr/>
        </p:nvSpPr>
        <p:spPr>
          <a:xfrm>
            <a:off x="1608529" y="1758778"/>
            <a:ext cx="9454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INCONTRO DEI NODI LAB CINI AIIS IN AMBITO H-AMU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957E94-7009-2399-D32C-ADD97FFB7658}"/>
              </a:ext>
            </a:extLst>
          </p:cNvPr>
          <p:cNvSpPr txBox="1"/>
          <p:nvPr/>
        </p:nvSpPr>
        <p:spPr>
          <a:xfrm>
            <a:off x="1608529" y="4177081"/>
            <a:ext cx="883043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200" b="1" dirty="0">
                <a:solidFill>
                  <a:srgbClr val="FF0000"/>
                </a:solidFill>
              </a:rPr>
              <a:t>Descrizione delle attività del nodo UNIVPM</a:t>
            </a:r>
          </a:p>
          <a:p>
            <a:pPr algn="ctr"/>
            <a:r>
              <a:rPr lang="it-IT" sz="3200" b="1" dirty="0"/>
              <a:t>Referente Prof. Primo Zingaretti</a:t>
            </a:r>
          </a:p>
          <a:p>
            <a:pPr algn="ctr"/>
            <a:r>
              <a:rPr lang="it-IT" sz="2000" b="1" dirty="0">
                <a:solidFill>
                  <a:srgbClr val="0000FF"/>
                </a:solidFill>
              </a:rPr>
              <a:t>p.zingaretti@staff.univpm.it</a:t>
            </a:r>
          </a:p>
        </p:txBody>
      </p:sp>
    </p:spTree>
    <p:extLst>
      <p:ext uri="{BB962C8B-B14F-4D97-AF65-F5344CB8AC3E}">
        <p14:creationId xmlns:p14="http://schemas.microsoft.com/office/powerpoint/2010/main" val="22248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Connettore 1 69">
            <a:extLst>
              <a:ext uri="{FF2B5EF4-FFF2-40B4-BE49-F238E27FC236}">
                <a16:creationId xmlns:a16="http://schemas.microsoft.com/office/drawing/2014/main" id="{FEFDD276-2383-2E42-BEB9-70FB6FAF6C3C}"/>
              </a:ext>
            </a:extLst>
          </p:cNvPr>
          <p:cNvCxnSpPr>
            <a:cxnSpLocks/>
          </p:cNvCxnSpPr>
          <p:nvPr/>
        </p:nvCxnSpPr>
        <p:spPr>
          <a:xfrm>
            <a:off x="6115879" y="1163081"/>
            <a:ext cx="0" cy="550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Google Shape;107;p25">
            <a:extLst>
              <a:ext uri="{FF2B5EF4-FFF2-40B4-BE49-F238E27FC236}">
                <a16:creationId xmlns:a16="http://schemas.microsoft.com/office/drawing/2014/main" id="{77AEEFAC-15AD-6D43-815A-9984823337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768" y="-310379"/>
            <a:ext cx="2041343" cy="16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7178D3-540B-E4E1-FCA9-02E61B42E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261186"/>
            <a:ext cx="1858778" cy="634098"/>
          </a:xfrm>
          <a:prstGeom prst="rect">
            <a:avLst/>
          </a:prstGeom>
        </p:spPr>
      </p:pic>
      <p:pic>
        <p:nvPicPr>
          <p:cNvPr id="9" name="Immagine 8" descr="Immagine che contiene schermata, Caratter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5EEC51BB-08EC-042B-E0E1-E93AA1C03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377002"/>
            <a:ext cx="2411826" cy="490541"/>
          </a:xfrm>
          <a:prstGeom prst="rect">
            <a:avLst/>
          </a:prstGeom>
        </p:spPr>
      </p:pic>
      <p:pic>
        <p:nvPicPr>
          <p:cNvPr id="6" name="Immagine 5" descr="Immagine che contiene Elementi grafici, Carattere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DBA6FD4C-B47C-4B68-0B9C-735E4AE20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73" y="160413"/>
            <a:ext cx="2301813" cy="8292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BCDAA8-3049-1FCE-7F3C-A17EFF5954EA}"/>
              </a:ext>
            </a:extLst>
          </p:cNvPr>
          <p:cNvSpPr txBox="1"/>
          <p:nvPr/>
        </p:nvSpPr>
        <p:spPr>
          <a:xfrm>
            <a:off x="994474" y="1343588"/>
            <a:ext cx="417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Futura T OT" panose="02000000000000000000" pitchFamily="2" charset="0"/>
              </a:rPr>
              <a:t>Advanced Data Analytics &amp; </a:t>
            </a:r>
            <a:r>
              <a:rPr lang="it-IT" b="1" dirty="0" err="1">
                <a:latin typeface="Futura T OT" panose="02000000000000000000" pitchFamily="2" charset="0"/>
              </a:rPr>
              <a:t>Agentic</a:t>
            </a:r>
            <a:r>
              <a:rPr lang="it-IT" b="1" dirty="0">
                <a:latin typeface="Futura T OT" panose="02000000000000000000" pitchFamily="2" charset="0"/>
              </a:rPr>
              <a:t> AI Systems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D53D9B-749D-B568-C4A6-20F4F786BF1B}"/>
              </a:ext>
            </a:extLst>
          </p:cNvPr>
          <p:cNvSpPr txBox="1"/>
          <p:nvPr/>
        </p:nvSpPr>
        <p:spPr>
          <a:xfrm>
            <a:off x="8237863" y="1343588"/>
            <a:ext cx="247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latin typeface="Futura T OT" panose="02000000000000000000" pitchFamily="2" charset="0"/>
              </a:rPr>
              <a:t>Education</a:t>
            </a:r>
            <a:endParaRPr lang="it-IT" b="1" dirty="0">
              <a:latin typeface="Futura T OT" panose="02000000000000000000" pitchFamily="2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ECF6416-0799-E2CA-4455-43CCBAACD84F}"/>
              </a:ext>
            </a:extLst>
          </p:cNvPr>
          <p:cNvSpPr txBox="1">
            <a:spLocks/>
          </p:cNvSpPr>
          <p:nvPr/>
        </p:nvSpPr>
        <p:spPr>
          <a:xfrm>
            <a:off x="6777592" y="4048930"/>
            <a:ext cx="5196840" cy="1956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en-US" sz="1400" u="sng" dirty="0">
                <a:latin typeface="Futura T OT" panose="02000000000000000000" pitchFamily="2" charset="0"/>
              </a:rPr>
              <a:t>Personalized Learning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LLM integration into education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AI-assisted learning support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endParaRPr lang="en-US" sz="1400" dirty="0">
              <a:latin typeface="Futura T OT" panose="02000000000000000000" pitchFamily="2" charset="0"/>
            </a:endParaRP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en-US" sz="1400" u="sng" dirty="0">
                <a:latin typeface="Futura T OT" panose="02000000000000000000" pitchFamily="2" charset="0"/>
              </a:rPr>
              <a:t>Inclusive Education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AI-supported inclusive learning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AI for Special Education Needs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Accessible learning technologies</a:t>
            </a:r>
            <a:endParaRPr lang="en-GB" sz="1400" dirty="0">
              <a:latin typeface="Futura T OT" panose="020000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B28EE2-B0E0-F0EC-0483-BC994C9692E4}"/>
              </a:ext>
            </a:extLst>
          </p:cNvPr>
          <p:cNvSpPr txBox="1">
            <a:spLocks/>
          </p:cNvSpPr>
          <p:nvPr/>
        </p:nvSpPr>
        <p:spPr>
          <a:xfrm>
            <a:off x="482060" y="4048930"/>
            <a:ext cx="5196840" cy="2294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it-IT" sz="1400" u="sng" dirty="0" err="1">
                <a:latin typeface="Futura T OT" panose="02000000000000000000" pitchFamily="2" charset="0"/>
              </a:rPr>
              <a:t>Intelligent</a:t>
            </a:r>
            <a:r>
              <a:rPr lang="it-IT" sz="1400" u="sng" dirty="0">
                <a:latin typeface="Futura T OT" panose="02000000000000000000" pitchFamily="2" charset="0"/>
              </a:rPr>
              <a:t> Data Processing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 err="1">
                <a:latin typeface="Futura T OT" panose="02000000000000000000" pitchFamily="2" charset="0"/>
              </a:rPr>
              <a:t>Predictive</a:t>
            </a:r>
            <a:r>
              <a:rPr lang="it-IT" sz="1400" dirty="0">
                <a:latin typeface="Futura T OT" panose="02000000000000000000" pitchFamily="2" charset="0"/>
              </a:rPr>
              <a:t> &amp; </a:t>
            </a:r>
            <a:r>
              <a:rPr lang="it-IT" sz="1400" dirty="0" err="1">
                <a:latin typeface="Futura T OT" panose="02000000000000000000" pitchFamily="2" charset="0"/>
              </a:rPr>
              <a:t>prescriptive</a:t>
            </a:r>
            <a:r>
              <a:rPr lang="it-IT" sz="1400" dirty="0">
                <a:latin typeface="Futura T OT" panose="02000000000000000000" pitchFamily="2" charset="0"/>
              </a:rPr>
              <a:t> </a:t>
            </a:r>
            <a:r>
              <a:rPr lang="it-IT" sz="1400" dirty="0" err="1">
                <a:latin typeface="Futura T OT" panose="02000000000000000000" pitchFamily="2" charset="0"/>
              </a:rPr>
              <a:t>analytics</a:t>
            </a:r>
            <a:endParaRPr lang="it-IT" sz="1400" dirty="0">
              <a:latin typeface="Futura T OT" panose="02000000000000000000" pitchFamily="2" charset="0"/>
            </a:endParaRP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 err="1">
                <a:latin typeface="Futura T OT" panose="02000000000000000000" pitchFamily="2" charset="0"/>
              </a:rPr>
              <a:t>Explainable</a:t>
            </a:r>
            <a:r>
              <a:rPr lang="it-IT" sz="1400" dirty="0">
                <a:latin typeface="Futura T OT" panose="02000000000000000000" pitchFamily="2" charset="0"/>
              </a:rPr>
              <a:t> AI models</a:t>
            </a: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it-IT" sz="1400" u="sng" dirty="0" err="1">
                <a:latin typeface="Futura T OT" panose="02000000000000000000" pitchFamily="2" charset="0"/>
              </a:rPr>
              <a:t>Agentic</a:t>
            </a:r>
            <a:r>
              <a:rPr lang="it-IT" sz="1400" u="sng" dirty="0">
                <a:latin typeface="Futura T OT" panose="02000000000000000000" pitchFamily="2" charset="0"/>
              </a:rPr>
              <a:t> AI Systems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 err="1">
                <a:latin typeface="Futura T OT" panose="02000000000000000000" pitchFamily="2" charset="0"/>
              </a:rPr>
              <a:t>Autonomous</a:t>
            </a:r>
            <a:r>
              <a:rPr lang="it-IT" sz="1400" dirty="0">
                <a:latin typeface="Futura T OT" panose="02000000000000000000" pitchFamily="2" charset="0"/>
              </a:rPr>
              <a:t> goal-</a:t>
            </a:r>
            <a:r>
              <a:rPr lang="it-IT" sz="1400" dirty="0" err="1">
                <a:latin typeface="Futura T OT" panose="02000000000000000000" pitchFamily="2" charset="0"/>
              </a:rPr>
              <a:t>driven</a:t>
            </a:r>
            <a:r>
              <a:rPr lang="it-IT" sz="1400" dirty="0">
                <a:latin typeface="Futura T OT" panose="02000000000000000000" pitchFamily="2" charset="0"/>
              </a:rPr>
              <a:t> agents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>
                <a:latin typeface="Futura T OT" panose="02000000000000000000" pitchFamily="2" charset="0"/>
              </a:rPr>
              <a:t>Planning, </a:t>
            </a:r>
            <a:r>
              <a:rPr lang="it-IT" sz="1400" dirty="0" err="1">
                <a:latin typeface="Futura T OT" panose="02000000000000000000" pitchFamily="2" charset="0"/>
              </a:rPr>
              <a:t>reasoning</a:t>
            </a:r>
            <a:r>
              <a:rPr lang="it-IT" sz="1400" dirty="0">
                <a:latin typeface="Futura T OT" panose="02000000000000000000" pitchFamily="2" charset="0"/>
              </a:rPr>
              <a:t> &amp; tool </a:t>
            </a:r>
            <a:r>
              <a:rPr lang="it-IT" sz="1400" dirty="0" err="1">
                <a:latin typeface="Futura T OT" panose="02000000000000000000" pitchFamily="2" charset="0"/>
              </a:rPr>
              <a:t>usage</a:t>
            </a:r>
            <a:endParaRPr lang="it-IT" sz="1400" dirty="0">
              <a:latin typeface="Futura T OT" panose="02000000000000000000" pitchFamily="2" charset="0"/>
            </a:endParaRP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it-IT" sz="1400" u="sng" dirty="0" err="1">
                <a:latin typeface="Futura T OT" panose="02000000000000000000" pitchFamily="2" charset="0"/>
              </a:rPr>
              <a:t>Conversational</a:t>
            </a:r>
            <a:r>
              <a:rPr lang="it-IT" sz="1400" u="sng" dirty="0">
                <a:latin typeface="Futura T OT" panose="02000000000000000000" pitchFamily="2" charset="0"/>
              </a:rPr>
              <a:t> AI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>
                <a:latin typeface="Futura T OT" panose="02000000000000000000" pitchFamily="2" charset="0"/>
              </a:rPr>
              <a:t>Domain-</a:t>
            </a:r>
            <a:r>
              <a:rPr lang="it-IT" sz="1400" dirty="0" err="1">
                <a:latin typeface="Futura T OT" panose="02000000000000000000" pitchFamily="2" charset="0"/>
              </a:rPr>
              <a:t>specific</a:t>
            </a:r>
            <a:r>
              <a:rPr lang="it-IT" sz="1400" dirty="0">
                <a:latin typeface="Futura T OT" panose="02000000000000000000" pitchFamily="2" charset="0"/>
              </a:rPr>
              <a:t> Chatbots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>
                <a:latin typeface="Futura T OT" panose="02000000000000000000" pitchFamily="2" charset="0"/>
              </a:rPr>
              <a:t>LLM-</a:t>
            </a:r>
            <a:r>
              <a:rPr lang="it-IT" sz="1400" dirty="0" err="1">
                <a:latin typeface="Futura T OT" panose="02000000000000000000" pitchFamily="2" charset="0"/>
              </a:rPr>
              <a:t>based</a:t>
            </a:r>
            <a:r>
              <a:rPr lang="it-IT" sz="1400" dirty="0">
                <a:latin typeface="Futura T OT" panose="02000000000000000000" pitchFamily="2" charset="0"/>
              </a:rPr>
              <a:t> </a:t>
            </a:r>
            <a:r>
              <a:rPr lang="it-IT" sz="1400" dirty="0" err="1">
                <a:latin typeface="Futura T OT" panose="02000000000000000000" pitchFamily="2" charset="0"/>
              </a:rPr>
              <a:t>decision</a:t>
            </a:r>
            <a:r>
              <a:rPr lang="it-IT" sz="1400" dirty="0">
                <a:latin typeface="Futura T OT" panose="02000000000000000000" pitchFamily="2" charset="0"/>
              </a:rPr>
              <a:t> support systems</a:t>
            </a:r>
          </a:p>
        </p:txBody>
      </p:sp>
      <p:pic>
        <p:nvPicPr>
          <p:cNvPr id="14" name="Immagine 13" descr="Immagine che contiene cerchio, art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B55653CA-008E-C002-A7A2-D2BFA2AE3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59" y="1343588"/>
            <a:ext cx="3175000" cy="3175000"/>
          </a:xfrm>
          <a:prstGeom prst="rect">
            <a:avLst/>
          </a:prstGeom>
        </p:spPr>
      </p:pic>
      <p:pic>
        <p:nvPicPr>
          <p:cNvPr id="16" name="Immagine 15" descr="Immagine che contiene schermata, arte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A76D481-6C84-104A-EFCF-CCA08145B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12" y="122157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4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5543E-53E3-DD41-58FB-957740E5F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cerchio, Elementi grafici, disegno, arte&#10;&#10;Il contenuto generato dall'IA potrebbe non essere corretto.">
            <a:extLst>
              <a:ext uri="{FF2B5EF4-FFF2-40B4-BE49-F238E27FC236}">
                <a16:creationId xmlns:a16="http://schemas.microsoft.com/office/drawing/2014/main" id="{3CAA32A8-28B6-7CD0-DD7A-950216584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73" y="1343588"/>
            <a:ext cx="3175000" cy="3175000"/>
          </a:xfrm>
          <a:prstGeom prst="rect">
            <a:avLst/>
          </a:prstGeom>
        </p:spPr>
      </p:pic>
      <p:cxnSp>
        <p:nvCxnSpPr>
          <p:cNvPr id="70" name="Connettore 1 69">
            <a:extLst>
              <a:ext uri="{FF2B5EF4-FFF2-40B4-BE49-F238E27FC236}">
                <a16:creationId xmlns:a16="http://schemas.microsoft.com/office/drawing/2014/main" id="{AE4E2AE2-B43C-6EC6-44E7-E1957BFBBFC6}"/>
              </a:ext>
            </a:extLst>
          </p:cNvPr>
          <p:cNvCxnSpPr>
            <a:cxnSpLocks/>
          </p:cNvCxnSpPr>
          <p:nvPr/>
        </p:nvCxnSpPr>
        <p:spPr>
          <a:xfrm>
            <a:off x="6115879" y="1163081"/>
            <a:ext cx="0" cy="550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Google Shape;107;p25">
            <a:extLst>
              <a:ext uri="{FF2B5EF4-FFF2-40B4-BE49-F238E27FC236}">
                <a16:creationId xmlns:a16="http://schemas.microsoft.com/office/drawing/2014/main" id="{6E533FBA-ABD2-F422-E97F-AD46964B409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768" y="-310379"/>
            <a:ext cx="2041343" cy="16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E86BABA-9402-A726-34D1-E94DA6AAA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261186"/>
            <a:ext cx="1858778" cy="634098"/>
          </a:xfrm>
          <a:prstGeom prst="rect">
            <a:avLst/>
          </a:prstGeom>
        </p:spPr>
      </p:pic>
      <p:pic>
        <p:nvPicPr>
          <p:cNvPr id="9" name="Immagine 8" descr="Immagine che contiene schermata, Caratter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15181B31-AD1F-1FFC-E06B-D10B8CB31C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377002"/>
            <a:ext cx="2411826" cy="490541"/>
          </a:xfrm>
          <a:prstGeom prst="rect">
            <a:avLst/>
          </a:prstGeom>
        </p:spPr>
      </p:pic>
      <p:pic>
        <p:nvPicPr>
          <p:cNvPr id="6" name="Immagine 5" descr="Immagine che contiene Elementi grafici, Carattere,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F85B5523-09E9-6337-09CC-61F6C8C4B4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73" y="160413"/>
            <a:ext cx="2301813" cy="8292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822669-BF71-CBC7-A583-70E99F3C87E2}"/>
              </a:ext>
            </a:extLst>
          </p:cNvPr>
          <p:cNvSpPr txBox="1"/>
          <p:nvPr/>
        </p:nvSpPr>
        <p:spPr>
          <a:xfrm>
            <a:off x="1484515" y="1343588"/>
            <a:ext cx="319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Futura T OT" panose="02000000000000000000" pitchFamily="2" charset="0"/>
              </a:rPr>
              <a:t>AI for ESG </a:t>
            </a:r>
            <a:r>
              <a:rPr lang="it-IT" b="1" dirty="0" err="1">
                <a:latin typeface="Futura T OT" panose="02000000000000000000" pitchFamily="2" charset="0"/>
              </a:rPr>
              <a:t>Sustainability</a:t>
            </a:r>
            <a:endParaRPr lang="it-IT" b="1" dirty="0">
              <a:latin typeface="Futura T OT" panose="02000000000000000000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C975E6-202A-8CF0-56EB-2758C2CF7349}"/>
              </a:ext>
            </a:extLst>
          </p:cNvPr>
          <p:cNvSpPr txBox="1"/>
          <p:nvPr/>
        </p:nvSpPr>
        <p:spPr>
          <a:xfrm>
            <a:off x="8237863" y="1343588"/>
            <a:ext cx="247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Futura T OT" panose="02000000000000000000" pitchFamily="2" charset="0"/>
              </a:rPr>
              <a:t>Industry 5.0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9C2DA3C-A9A7-86A3-976C-836D6C160E2F}"/>
              </a:ext>
            </a:extLst>
          </p:cNvPr>
          <p:cNvSpPr txBox="1">
            <a:spLocks/>
          </p:cNvSpPr>
          <p:nvPr/>
        </p:nvSpPr>
        <p:spPr>
          <a:xfrm>
            <a:off x="482059" y="4048930"/>
            <a:ext cx="5196840" cy="2294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it-IT" sz="1400" u="sng" dirty="0" err="1">
                <a:latin typeface="Futura T OT" panose="02000000000000000000" pitchFamily="2" charset="0"/>
              </a:rPr>
              <a:t>Enviromental</a:t>
            </a:r>
            <a:endParaRPr lang="it-IT" sz="1400" u="sng" dirty="0">
              <a:latin typeface="Futura T OT" panose="02000000000000000000" pitchFamily="2" charset="0"/>
            </a:endParaRP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>
                <a:latin typeface="Futura T OT" panose="02000000000000000000" pitchFamily="2" charset="0"/>
              </a:rPr>
              <a:t>Energy </a:t>
            </a:r>
            <a:r>
              <a:rPr lang="it-IT" sz="1400" dirty="0" err="1">
                <a:latin typeface="Futura T OT" panose="02000000000000000000" pitchFamily="2" charset="0"/>
              </a:rPr>
              <a:t>consumption</a:t>
            </a:r>
            <a:r>
              <a:rPr lang="it-IT" sz="1400" dirty="0">
                <a:latin typeface="Futura T OT" panose="02000000000000000000" pitchFamily="2" charset="0"/>
              </a:rPr>
              <a:t> forecasting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 err="1">
                <a:latin typeface="Futura T OT" panose="02000000000000000000" pitchFamily="2" charset="0"/>
              </a:rPr>
              <a:t>Emission</a:t>
            </a:r>
            <a:r>
              <a:rPr lang="it-IT" sz="1400" dirty="0">
                <a:latin typeface="Futura T OT" panose="02000000000000000000" pitchFamily="2" charset="0"/>
              </a:rPr>
              <a:t> monitoring &amp; </a:t>
            </a:r>
            <a:r>
              <a:rPr lang="it-IT" sz="1400" dirty="0" err="1">
                <a:latin typeface="Futura T OT" panose="02000000000000000000" pitchFamily="2" charset="0"/>
              </a:rPr>
              <a:t>optimization</a:t>
            </a:r>
            <a:endParaRPr lang="it-IT" sz="1400" dirty="0">
              <a:latin typeface="Futura T OT" panose="02000000000000000000" pitchFamily="2" charset="0"/>
            </a:endParaRP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 err="1">
                <a:latin typeface="Futura T OT" panose="02000000000000000000" pitchFamily="2" charset="0"/>
              </a:rPr>
              <a:t>Circular</a:t>
            </a:r>
            <a:r>
              <a:rPr lang="it-IT" sz="1400" dirty="0">
                <a:latin typeface="Futura T OT" panose="02000000000000000000" pitchFamily="2" charset="0"/>
              </a:rPr>
              <a:t> economy </a:t>
            </a:r>
            <a:r>
              <a:rPr lang="it-IT" sz="1400" dirty="0" err="1">
                <a:latin typeface="Futura T OT" panose="02000000000000000000" pitchFamily="2" charset="0"/>
              </a:rPr>
              <a:t>analytics</a:t>
            </a:r>
            <a:endParaRPr lang="it-IT" sz="1400" dirty="0">
              <a:latin typeface="Futura T OT" panose="02000000000000000000" pitchFamily="2" charset="0"/>
            </a:endParaRP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it-IT" sz="1400" u="sng" dirty="0">
                <a:latin typeface="Futura T OT" panose="02000000000000000000" pitchFamily="2" charset="0"/>
              </a:rPr>
              <a:t>Social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 err="1">
                <a:latin typeface="Futura T OT" panose="02000000000000000000" pitchFamily="2" charset="0"/>
              </a:rPr>
              <a:t>Safety</a:t>
            </a:r>
            <a:r>
              <a:rPr lang="it-IT" sz="1400" dirty="0">
                <a:latin typeface="Futura T OT" panose="02000000000000000000" pitchFamily="2" charset="0"/>
              </a:rPr>
              <a:t> monitoring systems</a:t>
            </a: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it-IT" sz="1400" u="sng" dirty="0">
                <a:latin typeface="Futura T OT" panose="02000000000000000000" pitchFamily="2" charset="0"/>
              </a:rPr>
              <a:t>Governance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>
                <a:latin typeface="Futura T OT" panose="02000000000000000000" pitchFamily="2" charset="0"/>
              </a:rPr>
              <a:t>ESG KPI </a:t>
            </a:r>
            <a:r>
              <a:rPr lang="it-IT" sz="1400" dirty="0" err="1">
                <a:latin typeface="Futura T OT" panose="02000000000000000000" pitchFamily="2" charset="0"/>
              </a:rPr>
              <a:t>analytics</a:t>
            </a:r>
            <a:endParaRPr lang="it-IT" sz="1400" dirty="0">
              <a:latin typeface="Futura T OT" panose="02000000000000000000" pitchFamily="2" charset="0"/>
            </a:endParaRP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it-IT" sz="1400" dirty="0">
                <a:latin typeface="Futura T OT" panose="02000000000000000000" pitchFamily="2" charset="0"/>
              </a:rPr>
              <a:t>Data-</a:t>
            </a:r>
            <a:r>
              <a:rPr lang="it-IT" sz="1400" dirty="0" err="1">
                <a:latin typeface="Futura T OT" panose="02000000000000000000" pitchFamily="2" charset="0"/>
              </a:rPr>
              <a:t>driven</a:t>
            </a:r>
            <a:r>
              <a:rPr lang="it-IT" sz="1400" dirty="0">
                <a:latin typeface="Futura T OT" panose="02000000000000000000" pitchFamily="2" charset="0"/>
              </a:rPr>
              <a:t> compliance support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5A70393-6206-DF47-44C3-5AB70ED58839}"/>
              </a:ext>
            </a:extLst>
          </p:cNvPr>
          <p:cNvSpPr txBox="1">
            <a:spLocks/>
          </p:cNvSpPr>
          <p:nvPr/>
        </p:nvSpPr>
        <p:spPr>
          <a:xfrm>
            <a:off x="6777592" y="4048930"/>
            <a:ext cx="5196840" cy="1956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en-US" sz="1400" u="sng" dirty="0">
                <a:latin typeface="Futura T OT" panose="02000000000000000000" pitchFamily="2" charset="0"/>
              </a:rPr>
              <a:t>Smart Manufacturing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Production cycle optimization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Data-driven prototyping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LLM-assisted operational workflows</a:t>
            </a: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Mass personalization</a:t>
            </a: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endParaRPr lang="en-US" sz="1400" u="sng" dirty="0">
              <a:latin typeface="Futura T OT" panose="02000000000000000000" pitchFamily="2" charset="0"/>
            </a:endParaRPr>
          </a:p>
          <a:p>
            <a:pPr fontAlgn="base">
              <a:lnSpc>
                <a:spcPts val="1950"/>
              </a:lnSpc>
              <a:tabLst>
                <a:tab pos="538163" algn="l"/>
              </a:tabLst>
            </a:pPr>
            <a:r>
              <a:rPr lang="en-US" sz="1400" u="sng" dirty="0">
                <a:latin typeface="Futura T OT" panose="02000000000000000000" pitchFamily="2" charset="0"/>
              </a:rPr>
              <a:t>Smart Maintenance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Predictive maintenance analytics</a:t>
            </a:r>
          </a:p>
          <a:p>
            <a:pPr marL="285750" indent="-285750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r>
              <a:rPr lang="en-US" sz="1400" dirty="0">
                <a:latin typeface="Futura T OT" panose="02000000000000000000" pitchFamily="2" charset="0"/>
              </a:rPr>
              <a:t>Explainable AI support</a:t>
            </a:r>
            <a:endParaRPr lang="it-IT" sz="1400" dirty="0">
              <a:latin typeface="Futura T OT" panose="02000000000000000000" pitchFamily="2" charset="0"/>
            </a:endParaRPr>
          </a:p>
          <a:p>
            <a:pPr marL="266700" fontAlgn="base">
              <a:lnSpc>
                <a:spcPts val="1950"/>
              </a:lnSpc>
              <a:tabLst>
                <a:tab pos="538163" algn="l"/>
              </a:tabLst>
            </a:pPr>
            <a:endParaRPr lang="en-US" sz="1600" dirty="0">
              <a:latin typeface="Futura T OT" panose="02000000000000000000" pitchFamily="2" charset="0"/>
            </a:endParaRPr>
          </a:p>
          <a:p>
            <a:pPr marL="357188" indent="-90488" fontAlgn="base">
              <a:lnSpc>
                <a:spcPts val="1950"/>
              </a:lnSpc>
              <a:buFont typeface="Wingdings" panose="05000000000000000000" pitchFamily="2" charset="2"/>
              <a:buChar char="Ø"/>
              <a:tabLst>
                <a:tab pos="538163" algn="l"/>
              </a:tabLst>
            </a:pPr>
            <a:endParaRPr lang="it-IT" sz="1600" dirty="0">
              <a:latin typeface="Futura T OT" panose="02000000000000000000" pitchFamily="2" charset="0"/>
            </a:endParaRPr>
          </a:p>
          <a:p>
            <a:pPr marL="266700" fontAlgn="base">
              <a:lnSpc>
                <a:spcPts val="1950"/>
              </a:lnSpc>
              <a:tabLst>
                <a:tab pos="538163" algn="l"/>
              </a:tabLst>
            </a:pPr>
            <a:endParaRPr lang="en-US" sz="1600" dirty="0">
              <a:latin typeface="Futura T OT" panose="02000000000000000000" pitchFamily="2" charset="0"/>
            </a:endParaRPr>
          </a:p>
        </p:txBody>
      </p:sp>
      <p:pic>
        <p:nvPicPr>
          <p:cNvPr id="16" name="Immagine 15" descr="Immagine che contiene disegno, schizzo, Elementi grafici, arte&#10;&#10;Il contenuto generato dall'IA potrebbe non essere corretto.">
            <a:extLst>
              <a:ext uri="{FF2B5EF4-FFF2-40B4-BE49-F238E27FC236}">
                <a16:creationId xmlns:a16="http://schemas.microsoft.com/office/drawing/2014/main" id="{3D56F796-4A51-654D-3B71-50ED911DB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54" y="1182450"/>
            <a:ext cx="3377116" cy="33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107;p25"/>
          <p:cNvPicPr/>
          <p:nvPr/>
        </p:nvPicPr>
        <p:blipFill>
          <a:blip r:embed="rId3"/>
          <a:stretch/>
        </p:blipFill>
        <p:spPr>
          <a:xfrm>
            <a:off x="6892920" y="-310320"/>
            <a:ext cx="2040840" cy="165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Immagine 8" descr="Immagine che contiene schermata, Carattere, Elementi grafici, design&#10;&#10;Il contenuto generato dall'IA potrebbe non essere corretto."/>
          <p:cNvPicPr/>
          <p:nvPr/>
        </p:nvPicPr>
        <p:blipFill>
          <a:blip r:embed="rId4"/>
          <a:stretch/>
        </p:blipFill>
        <p:spPr>
          <a:xfrm>
            <a:off x="9375840" y="376920"/>
            <a:ext cx="2411640" cy="49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CasellaDiTesto 6"/>
          <p:cNvSpPr/>
          <p:nvPr/>
        </p:nvSpPr>
        <p:spPr>
          <a:xfrm>
            <a:off x="1923840" y="1270800"/>
            <a:ext cx="8398440" cy="92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1800" b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Ontologies</a:t>
            </a: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and Semantic Technologies</a:t>
            </a:r>
            <a:endParaRPr lang="it-IT" sz="18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Knowledge-</a:t>
            </a:r>
            <a:r>
              <a:rPr lang="it-IT" sz="1800" b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based</a:t>
            </a: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800" b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representation</a:t>
            </a: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and </a:t>
            </a:r>
            <a:r>
              <a:rPr lang="it-IT" sz="1800" b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reasoning</a:t>
            </a:r>
            <a:endParaRPr lang="it-IT" sz="18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itolo 1"/>
          <p:cNvSpPr/>
          <p:nvPr/>
        </p:nvSpPr>
        <p:spPr>
          <a:xfrm>
            <a:off x="662464" y="1978740"/>
            <a:ext cx="6065340" cy="22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ts val="1950"/>
              </a:lnSpc>
              <a:tabLst>
                <a:tab pos="538200" algn="l"/>
              </a:tabLst>
            </a:pP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Engineering and </a:t>
            </a:r>
            <a:r>
              <a:rPr lang="it-IT" sz="1400" b="0" u="sng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reasoning</a:t>
            </a: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over Enterprise Knowledge </a:t>
            </a:r>
            <a:r>
              <a:rPr lang="it-IT" sz="1400" b="0" u="sng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Graphs</a:t>
            </a: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: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Representation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of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derived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,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aggregated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metrics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and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indicators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28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endParaRPr lang="it-IT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Prolog-based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reasoning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over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formulas</a:t>
            </a:r>
            <a:endParaRPr lang="it-IT" sz="1400" b="0" u="none" strike="noStrike" dirty="0">
              <a:solidFill>
                <a:schemeClr val="dk1"/>
              </a:solidFill>
              <a:effectLst/>
              <a:uFillTx/>
              <a:latin typeface="Futura T OT"/>
            </a:endParaRPr>
          </a:p>
          <a:p>
            <a:pPr marL="266760" defTabSz="914400">
              <a:lnSpc>
                <a:spcPts val="1950"/>
              </a:lnSpc>
              <a:buClr>
                <a:srgbClr val="000000"/>
              </a:buClr>
              <a:tabLst>
                <a:tab pos="538200" algn="l"/>
              </a:tabLst>
            </a:pP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ts val="1950"/>
              </a:lnSpc>
              <a:tabLst>
                <a:tab pos="538200" algn="l"/>
              </a:tabLst>
            </a:pP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Data Integration and </a:t>
            </a:r>
            <a:r>
              <a:rPr lang="it-IT" sz="1400" b="0" u="sng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Table</a:t>
            </a: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sng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Joinability</a:t>
            </a: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sng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Search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Ontology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profiling-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based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framework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Approximate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joinability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estimation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Explainability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Picture 2" descr="Home"/>
          <p:cNvPicPr/>
          <p:nvPr/>
        </p:nvPicPr>
        <p:blipFill>
          <a:blip r:embed="rId5"/>
          <a:stretch/>
        </p:blipFill>
        <p:spPr>
          <a:xfrm>
            <a:off x="404280" y="122760"/>
            <a:ext cx="4386960" cy="76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Titolo 1"/>
          <p:cNvSpPr/>
          <p:nvPr/>
        </p:nvSpPr>
        <p:spPr>
          <a:xfrm>
            <a:off x="476919" y="4142742"/>
            <a:ext cx="11688840" cy="22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Diamantini, C., Mele, A., Mircoli, A., Potena, D., Rossetti, C., Storti, E., A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Graph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RAG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Approach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to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Enhance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Explainability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in Dataset Discovery (2025) Data Science and Engineering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Diamantini, C., Potena, D., Storti, E.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Analytic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Processing in Data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Lakes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: A Semantic Query-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Driven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Discovery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Approach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(2024) Information Systems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Frontiers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Diamantini, C., Mircoli, A., Potena, D., Storti, E.,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Process-aware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IIoT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Knowledge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Graph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: A semantic model for Industrial IoT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integration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and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analytics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(2023) Future Generation Computer Systems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PRIN 2022 “HOMEY: a Human-</a:t>
            </a:r>
            <a:r>
              <a:rPr lang="it-IT" sz="1000" b="0" i="1" u="none" strike="noStrike" dirty="0" err="1">
                <a:solidFill>
                  <a:srgbClr val="000000"/>
                </a:solidFill>
                <a:effectLst/>
                <a:uFillTx/>
                <a:latin typeface="Futura T OT"/>
              </a:rPr>
              <a:t>centric</a:t>
            </a: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rgbClr val="000000"/>
                </a:solidFill>
                <a:effectLst/>
                <a:uFillTx/>
                <a:latin typeface="Futura T OT"/>
              </a:rPr>
              <a:t>IoE-based</a:t>
            </a: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 Framework for </a:t>
            </a:r>
            <a:r>
              <a:rPr lang="it-IT" sz="1000" b="0" i="1" u="none" strike="noStrike" dirty="0" err="1">
                <a:solidFill>
                  <a:srgbClr val="000000"/>
                </a:solidFill>
                <a:effectLst/>
                <a:uFillTx/>
                <a:latin typeface="Futura T OT"/>
              </a:rPr>
              <a:t>Supporting</a:t>
            </a: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 the </a:t>
            </a:r>
            <a:r>
              <a:rPr lang="it-IT" sz="1000" b="0" i="1" u="none" strike="noStrike" dirty="0" err="1">
                <a:solidFill>
                  <a:srgbClr val="000000"/>
                </a:solidFill>
                <a:effectLst/>
                <a:uFillTx/>
                <a:latin typeface="Futura T OT"/>
              </a:rPr>
              <a:t>Transition</a:t>
            </a: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rgbClr val="000000"/>
                </a:solidFill>
                <a:effectLst/>
                <a:uFillTx/>
                <a:latin typeface="Futura T OT"/>
              </a:rPr>
              <a:t>Towards</a:t>
            </a: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 Industry 5.0”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rgbClr val="000000"/>
                </a:solidFill>
                <a:effectLst/>
                <a:uFillTx/>
                <a:latin typeface="Futura T OT"/>
              </a:rPr>
              <a:t>PNRR MICS CASCADE PROJECT ECOFOOTWARE 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itolo 1"/>
          <p:cNvSpPr/>
          <p:nvPr/>
        </p:nvSpPr>
        <p:spPr>
          <a:xfrm>
            <a:off x="7050367" y="1987851"/>
            <a:ext cx="4182826" cy="105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ts val="1950"/>
              </a:lnSpc>
              <a:tabLst>
                <a:tab pos="538200" algn="l"/>
              </a:tabLst>
            </a:pP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Applicative Domains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Sustainability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, ESG KPI management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Industry 5.0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107;p25"/>
          <p:cNvPicPr/>
          <p:nvPr/>
        </p:nvPicPr>
        <p:blipFill>
          <a:blip r:embed="rId3"/>
          <a:stretch/>
        </p:blipFill>
        <p:spPr>
          <a:xfrm>
            <a:off x="6892920" y="-310320"/>
            <a:ext cx="2040840" cy="165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Immagine 8" descr="Immagine che contiene schermata, Carattere, Elementi grafici, design&#10;&#10;Il contenuto generato dall'IA potrebbe non essere corretto."/>
          <p:cNvPicPr/>
          <p:nvPr/>
        </p:nvPicPr>
        <p:blipFill>
          <a:blip r:embed="rId4"/>
          <a:stretch/>
        </p:blipFill>
        <p:spPr>
          <a:xfrm>
            <a:off x="9375840" y="376920"/>
            <a:ext cx="2411640" cy="49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CasellaDiTesto 6"/>
          <p:cNvSpPr/>
          <p:nvPr/>
        </p:nvSpPr>
        <p:spPr>
          <a:xfrm>
            <a:off x="1923840" y="1270800"/>
            <a:ext cx="839844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Data mining and knowledge </a:t>
            </a:r>
            <a:r>
              <a:rPr lang="it-IT" sz="1800" b="1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discovery</a:t>
            </a:r>
            <a:endParaRPr lang="it-IT" sz="18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Titolo 1"/>
          <p:cNvSpPr/>
          <p:nvPr/>
        </p:nvSpPr>
        <p:spPr>
          <a:xfrm>
            <a:off x="853920" y="2075040"/>
            <a:ext cx="5269320" cy="119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ts val="1950"/>
              </a:lnSpc>
              <a:tabLst>
                <a:tab pos="538200" algn="l"/>
              </a:tabLst>
            </a:pPr>
            <a:r>
              <a:rPr lang="it-IT" sz="1400" b="0" u="sng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Process</a:t>
            </a:r>
            <a:r>
              <a:rPr lang="it-IT" sz="1400" b="0" u="sng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Mining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Model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repairing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Unstructured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Process</a:t>
            </a: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Discovery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Next activity </a:t>
            </a:r>
            <a:r>
              <a:rPr lang="it-IT" sz="1400" b="0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Prediction</a:t>
            </a:r>
            <a:endParaRPr lang="it-IT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2" descr="Home"/>
          <p:cNvPicPr/>
          <p:nvPr/>
        </p:nvPicPr>
        <p:blipFill>
          <a:blip r:embed="rId5"/>
          <a:stretch/>
        </p:blipFill>
        <p:spPr>
          <a:xfrm>
            <a:off x="404280" y="122760"/>
            <a:ext cx="4386960" cy="76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itolo 1"/>
          <p:cNvSpPr/>
          <p:nvPr/>
        </p:nvSpPr>
        <p:spPr>
          <a:xfrm>
            <a:off x="514440" y="4027680"/>
            <a:ext cx="11545560" cy="229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Diamantini, C., Genga, L., Mircoli, A., Potena, D., Zannone, N.,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Understanding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the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stumbling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blocks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of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Italian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higher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education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system: A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process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mining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approach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(2024) Expert Systems with Applications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Genga, L., Rossi, F., Diamantini, C., Storti, E., Potena, D., Model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repair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supported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by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frequent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anomalous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local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instance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graphs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(2024) Information Systems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Diamantini, C., Genga, L., Mircoli, A., Potena, D.,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Evidence-driven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appraisal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of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students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’ careers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using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process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mining: a case study (2024) Journal of Intelligent Information Systems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Diamantini, C., Pisacane, O., Potena, D., Storti, E.,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Combining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an LNS-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based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approach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and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organizational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mining for the Resource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Replacement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Problem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(2024) Computers and Operations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Research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Chiorrini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, A., Diamantini, C., Genga, L., Potena, D., Multi-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perspective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enriched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instance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graphs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for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next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activity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prediction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through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graph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</a:t>
            </a:r>
            <a:r>
              <a:rPr lang="it-IT" sz="1000" b="0" i="1" u="none" strike="noStrike" dirty="0" err="1">
                <a:solidFill>
                  <a:schemeClr val="dk1"/>
                </a:solidFill>
                <a:effectLst/>
                <a:uFillTx/>
                <a:latin typeface="Futura T OT"/>
              </a:rPr>
              <a:t>neural</a:t>
            </a: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 network (2023) Journal of Intelligent Information Systems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ts val="1950"/>
              </a:lnSpc>
              <a:buClr>
                <a:srgbClr val="000000"/>
              </a:buClr>
              <a:buFont typeface="Font di sistema regolare"/>
              <a:buChar char="-"/>
              <a:tabLst>
                <a:tab pos="538200" algn="l"/>
              </a:tabLst>
            </a:pPr>
            <a:r>
              <a:rPr lang="it-IT" sz="1000" b="0" i="1" u="none" strike="noStrike" dirty="0">
                <a:solidFill>
                  <a:schemeClr val="dk1"/>
                </a:solidFill>
                <a:effectLst/>
                <a:uFillTx/>
                <a:latin typeface="Futura T OT"/>
              </a:rPr>
              <a:t>PNRR FAIR CASCADE PROJECT CE4I5.0 </a:t>
            </a:r>
            <a:endParaRPr lang="it-I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itolo 1"/>
          <p:cNvSpPr/>
          <p:nvPr/>
        </p:nvSpPr>
        <p:spPr>
          <a:xfrm>
            <a:off x="6892920" y="2112480"/>
            <a:ext cx="5269320" cy="105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ts val="1950"/>
              </a:lnSpc>
              <a:tabLst>
                <a:tab pos="538200" algn="l"/>
              </a:tabLst>
            </a:pPr>
            <a:r>
              <a:rPr lang="it-IT" sz="1400" b="0" u="sng" strike="noStrike">
                <a:solidFill>
                  <a:schemeClr val="dk1"/>
                </a:solidFill>
                <a:effectLst/>
                <a:uFillTx/>
                <a:latin typeface="Futura T OT"/>
              </a:rPr>
              <a:t>Applicative Domains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Futura T OT"/>
              </a:rPr>
              <a:t> Education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7120" indent="-90360" defTabSz="914400">
              <a:lnSpc>
                <a:spcPts val="1950"/>
              </a:lnSpc>
              <a:buClr>
                <a:srgbClr val="000000"/>
              </a:buClr>
              <a:buFont typeface="Wingdings" charset="2"/>
              <a:buChar char=""/>
              <a:tabLst>
                <a:tab pos="538200" algn="l"/>
              </a:tabLst>
            </a:pPr>
            <a:r>
              <a:rPr lang="it-IT" sz="1400" b="0" u="none" strike="noStrike">
                <a:solidFill>
                  <a:schemeClr val="dk1"/>
                </a:solidFill>
                <a:effectLst/>
                <a:uFillTx/>
                <a:latin typeface="Futura T OT"/>
              </a:rPr>
              <a:t> Industry 5.0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0CE44-7B31-C4D1-FABD-01B478D25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9B93D81-C7B8-96D2-094E-06A28F67FF99}"/>
              </a:ext>
            </a:extLst>
          </p:cNvPr>
          <p:cNvSpPr txBox="1"/>
          <p:nvPr/>
        </p:nvSpPr>
        <p:spPr>
          <a:xfrm>
            <a:off x="3886815" y="1639158"/>
            <a:ext cx="465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Helvetica" pitchFamily="2" charset="0"/>
                <a:sym typeface="Myriad Pro"/>
              </a:rPr>
              <a:t>AI for XR in </a:t>
            </a:r>
            <a:r>
              <a:rPr lang="it-IT" sz="2400" b="1" dirty="0">
                <a:latin typeface="Futura T OT" panose="02000000000000000000" pitchFamily="2" charset="0"/>
              </a:rPr>
              <a:t>Cultural Heritage </a:t>
            </a:r>
          </a:p>
        </p:txBody>
      </p:sp>
      <p:cxnSp>
        <p:nvCxnSpPr>
          <p:cNvPr id="70" name="Connettore 1 69">
            <a:extLst>
              <a:ext uri="{FF2B5EF4-FFF2-40B4-BE49-F238E27FC236}">
                <a16:creationId xmlns:a16="http://schemas.microsoft.com/office/drawing/2014/main" id="{A6EA95E5-BD14-AEB2-9B4B-8BECE2F6D4FC}"/>
              </a:ext>
            </a:extLst>
          </p:cNvPr>
          <p:cNvCxnSpPr>
            <a:cxnSpLocks/>
          </p:cNvCxnSpPr>
          <p:nvPr/>
        </p:nvCxnSpPr>
        <p:spPr>
          <a:xfrm>
            <a:off x="5843136" y="2619120"/>
            <a:ext cx="0" cy="4042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Google Shape;107;p25">
            <a:extLst>
              <a:ext uri="{FF2B5EF4-FFF2-40B4-BE49-F238E27FC236}">
                <a16:creationId xmlns:a16="http://schemas.microsoft.com/office/drawing/2014/main" id="{8A90C5EA-D334-88DF-ACA3-EF39176500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768" y="-310379"/>
            <a:ext cx="2041343" cy="16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orologi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C554DAD4-2AD9-17B1-8DFE-E77171004A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2" y="257461"/>
            <a:ext cx="3448936" cy="6942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D94DCE4-CA6D-1968-F15D-7F5F42977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261186"/>
            <a:ext cx="1858778" cy="634098"/>
          </a:xfrm>
          <a:prstGeom prst="rect">
            <a:avLst/>
          </a:prstGeom>
        </p:spPr>
      </p:pic>
      <p:pic>
        <p:nvPicPr>
          <p:cNvPr id="6" name="Immagine 5" descr="Immagine che contiene schermata, Caratter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622629F9-8670-6610-8535-29EBF2F486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377002"/>
            <a:ext cx="2411826" cy="490541"/>
          </a:xfrm>
          <a:prstGeom prst="rect">
            <a:avLst/>
          </a:prstGeom>
        </p:spPr>
      </p:pic>
      <p:pic>
        <p:nvPicPr>
          <p:cNvPr id="4" name="Immagine 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F673913E-0B82-C733-C0A0-6C8140C1FF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55" y="2314293"/>
            <a:ext cx="2123573" cy="12102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39C857-2075-2979-BA3F-8A2433A47826}"/>
              </a:ext>
            </a:extLst>
          </p:cNvPr>
          <p:cNvSpPr txBox="1"/>
          <p:nvPr/>
        </p:nvSpPr>
        <p:spPr>
          <a:xfrm>
            <a:off x="558879" y="3908312"/>
            <a:ext cx="609477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GenAI for Real-time Digital Twins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develop new products and services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improve customer experience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increase speed, agility and operational efficiency</a:t>
            </a:r>
            <a:endParaRPr lang="it-IT" sz="1800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762E954-0F38-7B93-C084-A70AD96012A8}"/>
              </a:ext>
            </a:extLst>
          </p:cNvPr>
          <p:cNvSpPr txBox="1">
            <a:spLocks/>
          </p:cNvSpPr>
          <p:nvPr/>
        </p:nvSpPr>
        <p:spPr>
          <a:xfrm>
            <a:off x="6276369" y="3908312"/>
            <a:ext cx="5661537" cy="233228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Marketing and promotion for the enhancement of cultural heritage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Digitization and 3D modeling of cultural and landscape heritage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Creation of applications for the enjoyment of XR experiences</a:t>
            </a:r>
            <a:endParaRPr lang="it-IT" sz="1800" dirty="0"/>
          </a:p>
        </p:txBody>
      </p:sp>
      <p:pic>
        <p:nvPicPr>
          <p:cNvPr id="10" name="Immagine 9" descr="Logo SNAI - Strategia Nazionale Aree Interne Alto maceratese">
            <a:extLst>
              <a:ext uri="{FF2B5EF4-FFF2-40B4-BE49-F238E27FC236}">
                <a16:creationId xmlns:a16="http://schemas.microsoft.com/office/drawing/2014/main" id="{166E998B-C48A-298A-E208-27908E48AB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17" y="2443177"/>
            <a:ext cx="2756535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21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EAFD-7425-172A-F554-AF9D8CD08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05863FA-35D1-D15F-B62D-11BFD5D17E4C}"/>
              </a:ext>
            </a:extLst>
          </p:cNvPr>
          <p:cNvSpPr txBox="1"/>
          <p:nvPr/>
        </p:nvSpPr>
        <p:spPr>
          <a:xfrm>
            <a:off x="2249753" y="1288323"/>
            <a:ext cx="119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Futura T OT" panose="02000000000000000000" pitchFamily="2" charset="0"/>
              </a:rPr>
              <a:t>Retail</a:t>
            </a:r>
            <a:r>
              <a:rPr lang="it-IT" dirty="0">
                <a:latin typeface="Futura T OT" panose="02000000000000000000" pitchFamily="2" charset="0"/>
              </a:rPr>
              <a:t> </a:t>
            </a:r>
          </a:p>
          <a:p>
            <a:pPr algn="ctr"/>
            <a:endParaRPr lang="it-IT" dirty="0">
              <a:latin typeface="Futura T OT" panose="02000000000000000000" pitchFamily="2" charset="0"/>
            </a:endParaRPr>
          </a:p>
        </p:txBody>
      </p:sp>
      <p:cxnSp>
        <p:nvCxnSpPr>
          <p:cNvPr id="70" name="Connettore 1 69">
            <a:extLst>
              <a:ext uri="{FF2B5EF4-FFF2-40B4-BE49-F238E27FC236}">
                <a16:creationId xmlns:a16="http://schemas.microsoft.com/office/drawing/2014/main" id="{CD94EB55-0513-2616-D513-6792ED34BE34}"/>
              </a:ext>
            </a:extLst>
          </p:cNvPr>
          <p:cNvCxnSpPr>
            <a:cxnSpLocks/>
          </p:cNvCxnSpPr>
          <p:nvPr/>
        </p:nvCxnSpPr>
        <p:spPr>
          <a:xfrm>
            <a:off x="5843136" y="1155067"/>
            <a:ext cx="0" cy="550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Immagine 89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F1A57B86-1F46-D316-B7A9-BA992AE3A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31" y="1760552"/>
            <a:ext cx="2839508" cy="2195548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D4499A9F-8ED8-3D5C-F12B-35AD496A56AC}"/>
              </a:ext>
            </a:extLst>
          </p:cNvPr>
          <p:cNvSpPr txBox="1">
            <a:spLocks/>
          </p:cNvSpPr>
          <p:nvPr/>
        </p:nvSpPr>
        <p:spPr>
          <a:xfrm>
            <a:off x="1701229" y="4060065"/>
            <a:ext cx="2731210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Shopper Analytics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Sentiment Analysis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Re-Identification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Trajectory analysis</a:t>
            </a:r>
          </a:p>
        </p:txBody>
      </p:sp>
      <p:pic>
        <p:nvPicPr>
          <p:cNvPr id="2" name="Google Shape;107;p25">
            <a:extLst>
              <a:ext uri="{FF2B5EF4-FFF2-40B4-BE49-F238E27FC236}">
                <a16:creationId xmlns:a16="http://schemas.microsoft.com/office/drawing/2014/main" id="{CCF8A5B8-6268-668D-8B06-F3AC7AF82F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768" y="-310379"/>
            <a:ext cx="2041343" cy="16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orologi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032CCDEC-4A67-6A4C-4D05-5D9EC8867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2" y="257461"/>
            <a:ext cx="3448936" cy="6942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2946435-D107-54DB-FFF0-66F4DEB08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261186"/>
            <a:ext cx="1858778" cy="634098"/>
          </a:xfrm>
          <a:prstGeom prst="rect">
            <a:avLst/>
          </a:prstGeom>
        </p:spPr>
      </p:pic>
      <p:pic>
        <p:nvPicPr>
          <p:cNvPr id="6" name="Immagine 5" descr="Immagine che contiene schermata, Caratter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8016C412-5DCF-E74E-F3F7-9763E35240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377002"/>
            <a:ext cx="2411826" cy="4905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19D99F-F5F2-6389-D7F4-6996C3E3F540}"/>
              </a:ext>
            </a:extLst>
          </p:cNvPr>
          <p:cNvSpPr txBox="1"/>
          <p:nvPr/>
        </p:nvSpPr>
        <p:spPr>
          <a:xfrm>
            <a:off x="8261813" y="1391220"/>
            <a:ext cx="247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Futura T OT" panose="02000000000000000000" pitchFamily="2" charset="0"/>
              </a:rPr>
              <a:t>Industry 5.0 </a:t>
            </a:r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4AC9789-76DE-20B5-A901-B4BB5682A3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34" y="1858881"/>
            <a:ext cx="3606760" cy="199889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D79FD7E-0983-5DB8-5C70-6EC42A2EE4BC}"/>
              </a:ext>
            </a:extLst>
          </p:cNvPr>
          <p:cNvSpPr txBox="1">
            <a:spLocks/>
          </p:cNvSpPr>
          <p:nvPr/>
        </p:nvSpPr>
        <p:spPr>
          <a:xfrm>
            <a:off x="7463474" y="4302415"/>
            <a:ext cx="3606760" cy="168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Anomaly detection </a:t>
            </a:r>
          </a:p>
          <a:p>
            <a:pPr fontAlgn="base">
              <a:lnSpc>
                <a:spcPct val="100000"/>
              </a:lnSpc>
            </a:pP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Predictive Maintenance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Smart Operator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latin typeface="Futura T OT" panose="02000000000000000000" pitchFamily="2" charset="0"/>
              </a:rPr>
              <a:t>Smart Manufacturing </a:t>
            </a:r>
          </a:p>
          <a:p>
            <a:pPr fontAlgn="base">
              <a:lnSpc>
                <a:spcPct val="100000"/>
              </a:lnSpc>
            </a:pPr>
            <a:endParaRPr lang="en-GB" sz="1400" dirty="0">
              <a:latin typeface="Futura T O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3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DD20-74EC-BCF9-1F13-BC2DB3DF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07;p25">
            <a:extLst>
              <a:ext uri="{FF2B5EF4-FFF2-40B4-BE49-F238E27FC236}">
                <a16:creationId xmlns:a16="http://schemas.microsoft.com/office/drawing/2014/main" id="{6D4A1656-13F1-7958-B0EB-29ED03A7ED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768" y="-310379"/>
            <a:ext cx="2041343" cy="165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Immagine che contiene orologi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40B85DAC-4BF2-682A-4135-C0D7245D8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2" y="257461"/>
            <a:ext cx="3448936" cy="6942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1DC8B8-70A7-82A2-FAD6-3E41205F3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261186"/>
            <a:ext cx="1858778" cy="634098"/>
          </a:xfrm>
          <a:prstGeom prst="rect">
            <a:avLst/>
          </a:prstGeom>
        </p:spPr>
      </p:pic>
      <p:pic>
        <p:nvPicPr>
          <p:cNvPr id="9" name="Immagine 8" descr="Immagine che contiene schermata, Carattere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6D96EB7B-983E-0D68-2C4B-9C9D014D4F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377002"/>
            <a:ext cx="2411826" cy="4905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9EC0C1-4751-67B7-C748-ABE505DC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62" y="1123568"/>
            <a:ext cx="869106" cy="77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50DEE3-2A51-C557-A6F9-E8604B759F54}"/>
              </a:ext>
            </a:extLst>
          </p:cNvPr>
          <p:cNvSpPr txBox="1"/>
          <p:nvPr/>
        </p:nvSpPr>
        <p:spPr>
          <a:xfrm>
            <a:off x="1951510" y="1347384"/>
            <a:ext cx="9890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Bringing knowledge and consensus to prevent and reduce Food Loss at the primary production stage</a:t>
            </a:r>
            <a:endParaRPr lang="it-IT" b="1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CECEB4F-0E42-3428-2CF9-FB6A13A6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8" y="1208563"/>
            <a:ext cx="803410" cy="8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E4B067A-ED8A-9AFF-F868-F43FAE43F9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07" y="1945000"/>
            <a:ext cx="5668950" cy="283202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FD141FE-F6C6-89D1-2DCF-BD2030A60E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2947" y="1716716"/>
            <a:ext cx="5328989" cy="2963895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A05DACF7-B78D-6370-00C7-A0912E6DE85B}"/>
              </a:ext>
            </a:extLst>
          </p:cNvPr>
          <p:cNvSpPr txBox="1">
            <a:spLocks/>
          </p:cNvSpPr>
          <p:nvPr/>
        </p:nvSpPr>
        <p:spPr>
          <a:xfrm>
            <a:off x="242642" y="4666536"/>
            <a:ext cx="6949903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Futura T OT" panose="02000000000000000000" pitchFamily="2" charset="0"/>
              </a:rPr>
              <a:t>Precision </a:t>
            </a:r>
            <a:r>
              <a:rPr lang="en-GB" sz="2000" b="1" dirty="0">
                <a:latin typeface="Futura T OT" panose="02000000000000000000" pitchFamily="2" charset="0"/>
              </a:rPr>
              <a:t>AGRICULTURE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Stima della “production loss”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Stima della </a:t>
            </a:r>
            <a:r>
              <a:rPr lang="en-GB" dirty="0" err="1">
                <a:latin typeface="Futura T OT" panose="02000000000000000000" pitchFamily="2" charset="0"/>
              </a:rPr>
              <a:t>resa</a:t>
            </a:r>
            <a:endParaRPr lang="en-GB" dirty="0">
              <a:latin typeface="Futura T OT" panose="02000000000000000000" pitchFamily="2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 err="1">
                <a:latin typeface="Futura T OT" panose="02000000000000000000" pitchFamily="2" charset="0"/>
              </a:rPr>
              <a:t>Calibrazione</a:t>
            </a:r>
            <a:r>
              <a:rPr lang="en-GB" dirty="0">
                <a:latin typeface="Futura T OT" panose="02000000000000000000" pitchFamily="2" charset="0"/>
              </a:rPr>
              <a:t> </a:t>
            </a:r>
            <a:r>
              <a:rPr lang="en-GB" dirty="0" err="1">
                <a:latin typeface="Futura T OT" panose="02000000000000000000" pitchFamily="2" charset="0"/>
              </a:rPr>
              <a:t>dei</a:t>
            </a:r>
            <a:r>
              <a:rPr lang="en-GB" dirty="0">
                <a:latin typeface="Futura T OT" panose="02000000000000000000" pitchFamily="2" charset="0"/>
              </a:rPr>
              <a:t> crop model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Anomaly detection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D7E8BB71-5AE3-30BD-F851-1E430F90A312}"/>
              </a:ext>
            </a:extLst>
          </p:cNvPr>
          <p:cNvSpPr txBox="1">
            <a:spLocks/>
          </p:cNvSpPr>
          <p:nvPr/>
        </p:nvSpPr>
        <p:spPr>
          <a:xfrm>
            <a:off x="4153090" y="4666536"/>
            <a:ext cx="4858367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Futura T OT" panose="02000000000000000000" pitchFamily="2" charset="0"/>
              </a:rPr>
              <a:t>Precision </a:t>
            </a:r>
            <a:r>
              <a:rPr lang="en-GB" sz="2000" b="1" dirty="0">
                <a:latin typeface="Futura T OT" panose="02000000000000000000" pitchFamily="2" charset="0"/>
              </a:rPr>
              <a:t>AQUACULTURE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Stima della “production loss”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 err="1">
                <a:latin typeface="Futura T OT" panose="02000000000000000000" pitchFamily="2" charset="0"/>
              </a:rPr>
              <a:t>Sistemi</a:t>
            </a:r>
            <a:r>
              <a:rPr lang="en-GB" dirty="0">
                <a:latin typeface="Futura T OT" panose="02000000000000000000" pitchFamily="2" charset="0"/>
              </a:rPr>
              <a:t> di </a:t>
            </a:r>
            <a:r>
              <a:rPr lang="en-GB" dirty="0" err="1">
                <a:latin typeface="Futura T OT" panose="02000000000000000000" pitchFamily="2" charset="0"/>
              </a:rPr>
              <a:t>visione</a:t>
            </a:r>
            <a:r>
              <a:rPr lang="en-GB" dirty="0">
                <a:latin typeface="Futura T OT" panose="02000000000000000000" pitchFamily="2" charset="0"/>
              </a:rPr>
              <a:t> </a:t>
            </a:r>
            <a:r>
              <a:rPr lang="en-GB" dirty="0" err="1">
                <a:latin typeface="Futura T OT" panose="02000000000000000000" pitchFamily="2" charset="0"/>
              </a:rPr>
              <a:t>intelligenti</a:t>
            </a:r>
            <a:r>
              <a:rPr lang="en-GB" dirty="0">
                <a:latin typeface="Futura T OT" panose="02000000000000000000" pitchFamily="2" charset="0"/>
              </a:rPr>
              <a:t> per la </a:t>
            </a:r>
            <a:r>
              <a:rPr lang="en-GB" dirty="0" err="1">
                <a:latin typeface="Futura T OT" panose="02000000000000000000" pitchFamily="2" charset="0"/>
              </a:rPr>
              <a:t>rimozione</a:t>
            </a:r>
            <a:r>
              <a:rPr lang="en-GB" dirty="0">
                <a:latin typeface="Futura T OT" panose="02000000000000000000" pitchFamily="2" charset="0"/>
              </a:rPr>
              <a:t> di </a:t>
            </a:r>
            <a:r>
              <a:rPr lang="en-GB" dirty="0" err="1">
                <a:latin typeface="Futura T OT" panose="02000000000000000000" pitchFamily="2" charset="0"/>
              </a:rPr>
              <a:t>embrioni</a:t>
            </a:r>
            <a:r>
              <a:rPr lang="en-GB" dirty="0">
                <a:latin typeface="Futura T OT" panose="02000000000000000000" pitchFamily="2" charset="0"/>
              </a:rPr>
              <a:t> </a:t>
            </a:r>
            <a:r>
              <a:rPr lang="en-GB" dirty="0" err="1">
                <a:latin typeface="Futura T OT" panose="02000000000000000000" pitchFamily="2" charset="0"/>
              </a:rPr>
              <a:t>danneggiati</a:t>
            </a:r>
            <a:endParaRPr lang="en-GB" dirty="0">
              <a:latin typeface="Futura T OT" panose="02000000000000000000" pitchFamily="2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Digital Twin Impianti di </a:t>
            </a:r>
            <a:r>
              <a:rPr lang="en-GB" dirty="0" err="1">
                <a:latin typeface="Futura T OT" panose="02000000000000000000" pitchFamily="2" charset="0"/>
              </a:rPr>
              <a:t>mitilicoltura</a:t>
            </a:r>
            <a:endParaRPr lang="en-GB" sz="1600" dirty="0">
              <a:latin typeface="Futura T OT" panose="02000000000000000000" pitchFamily="2" charset="0"/>
            </a:endParaRP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5A6E5AAB-6CC3-430C-5ABF-E0A80FD5301F}"/>
              </a:ext>
            </a:extLst>
          </p:cNvPr>
          <p:cNvSpPr txBox="1">
            <a:spLocks/>
          </p:cNvSpPr>
          <p:nvPr/>
        </p:nvSpPr>
        <p:spPr>
          <a:xfrm>
            <a:off x="8537622" y="4666536"/>
            <a:ext cx="5130741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Futura T OT" panose="02000000000000000000" pitchFamily="2" charset="0"/>
              </a:rPr>
              <a:t>Precision </a:t>
            </a:r>
            <a:r>
              <a:rPr lang="en-GB" sz="2000" b="1" dirty="0">
                <a:latin typeface="Futura T OT" panose="02000000000000000000" pitchFamily="2" charset="0"/>
              </a:rPr>
              <a:t>FISHING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Pesca illegal</a:t>
            </a: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 err="1">
                <a:latin typeface="Futura T OT" panose="02000000000000000000" pitchFamily="2" charset="0"/>
              </a:rPr>
              <a:t>Ricostruzione</a:t>
            </a:r>
            <a:r>
              <a:rPr lang="en-GB" dirty="0">
                <a:latin typeface="Futura T OT" panose="02000000000000000000" pitchFamily="2" charset="0"/>
              </a:rPr>
              <a:t> </a:t>
            </a:r>
            <a:r>
              <a:rPr lang="en-GB" dirty="0" err="1">
                <a:latin typeface="Futura T OT" panose="02000000000000000000" pitchFamily="2" charset="0"/>
              </a:rPr>
              <a:t>traiettorie</a:t>
            </a:r>
            <a:endParaRPr lang="en-GB" dirty="0">
              <a:latin typeface="Futura T OT" panose="02000000000000000000" pitchFamily="2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 err="1">
                <a:latin typeface="Futura T OT" panose="02000000000000000000" pitchFamily="2" charset="0"/>
              </a:rPr>
              <a:t>Classificazione</a:t>
            </a:r>
            <a:r>
              <a:rPr lang="en-GB" dirty="0">
                <a:latin typeface="Futura T OT" panose="02000000000000000000" pitchFamily="2" charset="0"/>
              </a:rPr>
              <a:t> </a:t>
            </a:r>
            <a:r>
              <a:rPr lang="en-GB" dirty="0" err="1">
                <a:latin typeface="Futura T OT" panose="02000000000000000000" pitchFamily="2" charset="0"/>
              </a:rPr>
              <a:t>attività</a:t>
            </a:r>
            <a:endParaRPr lang="en-GB" dirty="0">
              <a:latin typeface="Futura T OT" panose="02000000000000000000" pitchFamily="2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Ø"/>
            </a:pPr>
            <a:r>
              <a:rPr lang="en-GB" dirty="0">
                <a:latin typeface="Futura T OT" panose="02000000000000000000" pitchFamily="2" charset="0"/>
              </a:rPr>
              <a:t>Anomaly detection</a:t>
            </a:r>
          </a:p>
          <a:p>
            <a:pPr marL="285750" indent="-285750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600" dirty="0">
              <a:latin typeface="Futura T O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9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FE139-5943-4E5A-81AA-E60DAA0C2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568" y="1932165"/>
            <a:ext cx="10869105" cy="791279"/>
          </a:xfrm>
        </p:spPr>
        <p:txBody>
          <a:bodyPr>
            <a:normAutofit/>
          </a:bodyPr>
          <a:lstStyle/>
          <a:p>
            <a:r>
              <a:rPr lang="en-GB" sz="4400" b="1" i="1" dirty="0">
                <a:solidFill>
                  <a:srgbClr val="8FAAD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ourier New" panose="02070309020205020404" pitchFamily="49" charset="0"/>
              </a:rPr>
              <a:t>Thank you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79C5286-26D1-435F-A288-D68A2A46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4" y="5272139"/>
            <a:ext cx="4479985" cy="94203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D4D041F-0325-43B5-944E-2AC07456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85" y="5011574"/>
            <a:ext cx="3712787" cy="146316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F677F91-759E-4CC2-8A00-F3EA4C7D1B14}"/>
              </a:ext>
            </a:extLst>
          </p:cNvPr>
          <p:cNvSpPr txBox="1"/>
          <p:nvPr/>
        </p:nvSpPr>
        <p:spPr>
          <a:xfrm>
            <a:off x="3719590" y="3087087"/>
            <a:ext cx="502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  <a:cs typeface="Courier New" panose="02070309020205020404" pitchFamily="49" charset="0"/>
              </a:rPr>
              <a:t>p.zingaretti@staff.univpm.it</a:t>
            </a:r>
          </a:p>
        </p:txBody>
      </p:sp>
      <p:cxnSp>
        <p:nvCxnSpPr>
          <p:cNvPr id="7" name="Connettore diritto 13">
            <a:extLst>
              <a:ext uri="{FF2B5EF4-FFF2-40B4-BE49-F238E27FC236}">
                <a16:creationId xmlns:a16="http://schemas.microsoft.com/office/drawing/2014/main" id="{0C29871C-2381-5F4B-BAC6-58B9737FC5F0}"/>
              </a:ext>
            </a:extLst>
          </p:cNvPr>
          <p:cNvCxnSpPr>
            <a:cxnSpLocks/>
          </p:cNvCxnSpPr>
          <p:nvPr/>
        </p:nvCxnSpPr>
        <p:spPr>
          <a:xfrm>
            <a:off x="2151381" y="2906225"/>
            <a:ext cx="8468723" cy="0"/>
          </a:xfrm>
          <a:prstGeom prst="line">
            <a:avLst/>
          </a:prstGeom>
          <a:ln w="76200">
            <a:solidFill>
              <a:srgbClr val="8FA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6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1139</Words>
  <Application>Microsoft Office PowerPoint</Application>
  <PresentationFormat>Widescreen</PresentationFormat>
  <Paragraphs>146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DengXian</vt:lpstr>
      <vt:lpstr>Arial</vt:lpstr>
      <vt:lpstr>Calibri</vt:lpstr>
      <vt:lpstr>Calibri Light</vt:lpstr>
      <vt:lpstr>Font di sistema regolare</vt:lpstr>
      <vt:lpstr>Futura T OT</vt:lpstr>
      <vt:lpstr>Helvetica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PIERDICCA</dc:creator>
  <cp:lastModifiedBy>PRIMO ZINGARETTI</cp:lastModifiedBy>
  <cp:revision>46</cp:revision>
  <dcterms:created xsi:type="dcterms:W3CDTF">2019-12-05T10:22:47Z</dcterms:created>
  <dcterms:modified xsi:type="dcterms:W3CDTF">2026-03-01T09:16:12Z</dcterms:modified>
</cp:coreProperties>
</file>